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5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0A0"/>
    <a:srgbClr val="FFBDBD"/>
    <a:srgbClr val="DCEA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0" autoAdjust="0"/>
    <p:restoredTop sz="94660"/>
  </p:normalViewPr>
  <p:slideViewPr>
    <p:cSldViewPr snapToGrid="0">
      <p:cViewPr varScale="1">
        <p:scale>
          <a:sx n="59" d="100"/>
          <a:sy n="59" d="100"/>
        </p:scale>
        <p:origin x="9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B0129-AF8A-4E33-B313-96375ED49D4D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8737A-0C3B-4492-BAE8-63294F35D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632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3FC6FF-BAB9-B077-83AF-AEBE63FB99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BF454BA-A793-DECE-A4F5-C723EBBFF4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AB9D9BE-446B-E4BD-91E6-1ACAE0222E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AFA1E-2694-2752-F321-C16E8B47CAF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A1A28-ABA0-5045-AC96-BD57CB31D067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18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1/10/2025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DC8FA6-DBF2-178D-E0F5-63E8FBBCB9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3AA803-E865-4BA5-B145-955CF975FF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18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2150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5C3D4-952F-490D-D816-23AA13F2CA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C0215F-90AD-32BF-E20F-3F7541BAD8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14FF00-5A9A-7980-8B19-FAF93AEE8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1B33-E113-488A-93C9-F68FA6F5A51D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14BFE3-806C-0F63-9419-78142C8B6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36F065-58FB-A91C-2AA1-5475A5081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37D8E-001C-4E86-8825-DA2BB8D83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710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66ABD-A062-886F-648D-7B28783AF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97040F-6F48-9654-9845-D130AC7523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15909-4A0C-6F68-D787-708EF83DF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1B33-E113-488A-93C9-F68FA6F5A51D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D20EB-46D5-BEBE-E91D-173772B11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33AAF7-7A26-4001-3F60-75BDBACC6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37D8E-001C-4E86-8825-DA2BB8D83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483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6DC365-6F25-0C8F-CFBC-EDFF1E4142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B30EDA-422C-A1BA-21FA-636153AB1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FDA381-BAF9-18DF-472C-BD944D1DF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1B33-E113-488A-93C9-F68FA6F5A51D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10846-EAD6-C5DD-EB25-E5397B120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3600E-0103-65B3-B758-B54859BD3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37D8E-001C-4E86-8825-DA2BB8D83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20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99DF0-543F-3467-6846-920477C71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CC210-018B-8A09-C370-FFE0758D2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432C6-8F34-9610-EE5B-E47CB413E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1B33-E113-488A-93C9-F68FA6F5A51D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081B3-A125-8139-BADF-202063452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3885B-D8EB-75B5-0336-7CA5AAFC5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37D8E-001C-4E86-8825-DA2BB8D83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99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44838-5148-9A3E-170D-C45F1E751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382707-BC59-8C94-9535-54B8D2C28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53069-ECAA-9144-0F7F-601331C93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1B33-E113-488A-93C9-F68FA6F5A51D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E7AEE1-4A07-3826-E0B4-C74049FB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B48DD-F8BD-434A-F90D-C16093268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37D8E-001C-4E86-8825-DA2BB8D83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135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0220F-5B0F-5697-D1EA-831D3AC03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4503F-49A9-FF99-7B45-CA76565F37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EC6A65-1403-559D-D211-5B13988F1C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6FE6F1-45D9-40E3-D012-F512DEE88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1B33-E113-488A-93C9-F68FA6F5A51D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CCEBC4-4F19-0A04-CA53-D2FD0C051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4F614F-8F06-B254-591D-4693DD1BC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37D8E-001C-4E86-8825-DA2BB8D83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622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9D1AD-4666-2A28-DEF9-23D880FDD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F7163A-9CF7-5684-CDE9-2267AC0D3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A020A8-9B85-FC46-AF3B-1990F71991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E06337-20FE-5B04-4222-6EFD7B6FD1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AE67FC-5954-BE37-6436-8EB42FCDEA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BBCC51-EA95-9673-42EE-C90AC1937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1B33-E113-488A-93C9-F68FA6F5A51D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3A8452-4562-DD9E-88FC-78723BD31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557A10-3A3D-7B6E-38C5-BDD3BA446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37D8E-001C-4E86-8825-DA2BB8D83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486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A9FF5-1C52-EE32-180D-9B863140F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94A944-3C16-C3BA-4A08-929504DB7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1B33-E113-488A-93C9-F68FA6F5A51D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44A8EE-792F-C43D-E840-6852F9E17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69B326-E5F3-FBBC-EE18-CEDFCF092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37D8E-001C-4E86-8825-DA2BB8D83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939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4459C5-D27B-0883-6059-E56443DF3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1B33-E113-488A-93C9-F68FA6F5A51D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F6514F-88AA-E179-C07B-1497D8228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B8A88A-8D54-4302-53B3-3B0448F71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37D8E-001C-4E86-8825-DA2BB8D83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707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30871-2534-F3FD-0CF3-F3F7C0796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22484-2B4B-5587-6D3E-48598C3B6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76C6D-B01F-AC4F-1A94-11F60FE1F2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2AC09C-3CF3-0534-1363-7A565676C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1B33-E113-488A-93C9-F68FA6F5A51D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004C21-DB37-390F-9369-F14113CAC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076BC4-C929-2F35-99BF-1656B03C8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37D8E-001C-4E86-8825-DA2BB8D83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144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22B20-0D4E-16E0-9B39-E341AD2C3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A9DCC2-FAB0-F88E-536D-8294F6E154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22F3A4-8584-CA64-F54F-8D054DEB1F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0EAFE0-33E5-C8CE-B828-0A2E42804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1B33-E113-488A-93C9-F68FA6F5A51D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770EC5-5F59-B6A3-CAE3-59DF224B4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1CB2E6-E896-31D9-93EE-398BB7491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37D8E-001C-4E86-8825-DA2BB8D83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58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8F7455-AAEC-F310-6DB4-1614A6038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80A4D2-5FC6-500B-F940-6CA64EA456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9EF118-B348-C1DC-34DC-13BAC81BD6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1D1B33-E113-488A-93C9-F68FA6F5A51D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E2ABF-9CB3-E56A-B255-CCC9333F74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5A861-A076-54FA-AF09-E2888E58B9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D37D8E-001C-4E86-8825-DA2BB8D83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06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2FA6DA-E654-C5F2-171E-C26459F737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9DEF574A-C724-E720-74FC-E917F2506B8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7772400" imgH="10058400" progId="TCLayout.ActiveDocument.1">
                  <p:embed/>
                </p:oleObj>
              </mc:Choice>
              <mc:Fallback>
                <p:oleObj name="think-cell Slide" r:id="rId4" imgW="7772400" imgH="10058400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8990C8F9-B09B-6848-B18D-C28FD488876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7261DBED-A82F-8BC0-0E5E-3BE6A90931B9}"/>
              </a:ext>
            </a:extLst>
          </p:cNvPr>
          <p:cNvSpPr/>
          <p:nvPr/>
        </p:nvSpPr>
        <p:spPr>
          <a:xfrm>
            <a:off x="369005" y="856163"/>
            <a:ext cx="2632213" cy="43489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1" u="none" strike="noStrike" kern="1200" cap="none" spc="0" normalizeH="0" baseline="0" noProof="0" dirty="0">
                <a:ln>
                  <a:noFill/>
                </a:ln>
                <a:solidFill>
                  <a:srgbClr val="FDC82F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Motivation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6EB9BB-FB0A-4FAB-D162-89FD36119F48}"/>
              </a:ext>
            </a:extLst>
          </p:cNvPr>
          <p:cNvSpPr/>
          <p:nvPr/>
        </p:nvSpPr>
        <p:spPr>
          <a:xfrm>
            <a:off x="369006" y="1211833"/>
            <a:ext cx="2890702" cy="4388860"/>
          </a:xfrm>
          <a:prstGeom prst="rect">
            <a:avLst/>
          </a:prstGeom>
          <a:solidFill>
            <a:schemeClr val="accent4">
              <a:lumMod val="20000"/>
              <a:lumOff val="80000"/>
              <a:alpha val="25108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4008" rIns="64008" rtlCol="0" anchor="t"/>
          <a:lstStyle/>
          <a:p>
            <a:pPr marL="174625" marR="0" lvl="0" indent="-174625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State the problem and questions your project idea is focused on </a:t>
            </a:r>
          </a:p>
          <a:p>
            <a:pPr marL="174625" marR="0" lvl="0" indent="-174625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>
                <a:solidFill>
                  <a:srgbClr val="000000"/>
                </a:solidFill>
                <a:latin typeface="Arial"/>
              </a:rPr>
              <a:t>Why is this an important problem?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4625" marR="0" lvl="0" indent="-174625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 </a:t>
            </a:r>
            <a:r>
              <a:rPr kumimoji="0" lang="en-US" sz="16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not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start with a generic problem statements, e.g.: that climate change and decarbonization are  important issues.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DF77BC8-C6F1-1E0E-F32B-148F8FBA18AA}"/>
              </a:ext>
            </a:extLst>
          </p:cNvPr>
          <p:cNvSpPr txBox="1"/>
          <p:nvPr/>
        </p:nvSpPr>
        <p:spPr>
          <a:xfrm>
            <a:off x="3530607" y="6526228"/>
            <a:ext cx="8300836" cy="276999"/>
          </a:xfrm>
          <a:prstGeom prst="rect">
            <a:avLst/>
          </a:prstGeom>
          <a:noFill/>
          <a:ln>
            <a:noFill/>
          </a:ln>
        </p:spPr>
        <p:txBody>
          <a:bodyPr wrap="square" lIns="0" rIns="0" rtlCol="0">
            <a:spAutoFit/>
          </a:bodyPr>
          <a:lstStyle/>
          <a:p>
            <a:pPr marL="0" marR="0" lvl="0" indent="0" algn="r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PI name(s)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F406211-4350-0A22-8974-22B633FF96B4}"/>
              </a:ext>
            </a:extLst>
          </p:cNvPr>
          <p:cNvSpPr/>
          <p:nvPr/>
        </p:nvSpPr>
        <p:spPr>
          <a:xfrm>
            <a:off x="10861589" y="0"/>
            <a:ext cx="1330411" cy="20330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Template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4F48955-E3B3-793F-6CC2-BB1A1F12818F}"/>
              </a:ext>
            </a:extLst>
          </p:cNvPr>
          <p:cNvSpPr/>
          <p:nvPr/>
        </p:nvSpPr>
        <p:spPr>
          <a:xfrm>
            <a:off x="6893242" y="3445412"/>
            <a:ext cx="4938201" cy="3027213"/>
          </a:xfrm>
          <a:prstGeom prst="rect">
            <a:avLst/>
          </a:prstGeom>
          <a:solidFill>
            <a:schemeClr val="accent2">
              <a:lumMod val="20000"/>
              <a:lumOff val="80000"/>
              <a:alpha val="28327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marR="0" lvl="0" indent="-34290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 3-5 short statements, describe the </a:t>
            </a:r>
            <a:r>
              <a:rPr kumimoji="0" lang="en-US" sz="16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impact and expected (hypothesized) take-aways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of your study: How will this work accelerate, or inform, or impact the energy transition? What will we know that we didn’t before?</a:t>
            </a:r>
          </a:p>
          <a:p>
            <a:pPr marL="342900" marR="0" lvl="0" indent="-34290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When compiling the statements, you are encouraged to </a:t>
            </a:r>
            <a:r>
              <a:rPr kumimoji="0" lang="en-US" sz="16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think about the “so what”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Why should people care about these findings?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4E559-0013-BC66-393A-625D034122E4}"/>
              </a:ext>
            </a:extLst>
          </p:cNvPr>
          <p:cNvCxnSpPr>
            <a:cxnSpLocks/>
          </p:cNvCxnSpPr>
          <p:nvPr/>
        </p:nvCxnSpPr>
        <p:spPr>
          <a:xfrm flipV="1">
            <a:off x="369007" y="1211832"/>
            <a:ext cx="2890700" cy="9095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E2E84B1-3679-E5FB-2FED-84E2B43130ED}"/>
              </a:ext>
            </a:extLst>
          </p:cNvPr>
          <p:cNvSpPr/>
          <p:nvPr/>
        </p:nvSpPr>
        <p:spPr>
          <a:xfrm rot="16200000">
            <a:off x="5570874" y="1927451"/>
            <a:ext cx="2301030" cy="43489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r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1200" cap="none" spc="0" normalizeH="0" baseline="0" noProof="0" dirty="0">
                <a:ln>
                  <a:noFill/>
                </a:ln>
                <a:solidFill>
                  <a:srgbClr val="2B459B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b="1" i="1" u="none" strike="noStrike" kern="1200" cap="none" spc="0" normalizeH="0" baseline="0" noProof="0" dirty="0">
                <a:ln>
                  <a:noFill/>
                </a:ln>
                <a:solidFill>
                  <a:srgbClr val="2B459B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Approach &amp; scope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06A86AC-A19C-F2DE-4927-FA5794B06814}"/>
              </a:ext>
            </a:extLst>
          </p:cNvPr>
          <p:cNvSpPr/>
          <p:nvPr/>
        </p:nvSpPr>
        <p:spPr>
          <a:xfrm rot="16200000">
            <a:off x="5219817" y="4741568"/>
            <a:ext cx="3027213" cy="43489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1" u="none" strike="noStrike" kern="1200" cap="none" spc="0" normalizeH="0" baseline="0" noProof="0" dirty="0">
                <a:ln>
                  <a:noFill/>
                </a:ln>
                <a:solidFill>
                  <a:srgbClr val="F6471E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Impact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06A6D63-1149-3DC9-C430-A65734FE4638}"/>
              </a:ext>
            </a:extLst>
          </p:cNvPr>
          <p:cNvCxnSpPr>
            <a:cxnSpLocks/>
          </p:cNvCxnSpPr>
          <p:nvPr/>
        </p:nvCxnSpPr>
        <p:spPr>
          <a:xfrm>
            <a:off x="6905274" y="3445411"/>
            <a:ext cx="0" cy="3027212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3EFD7723-16BB-8405-4313-A22555B66E11}"/>
              </a:ext>
            </a:extLst>
          </p:cNvPr>
          <p:cNvSpPr/>
          <p:nvPr/>
        </p:nvSpPr>
        <p:spPr>
          <a:xfrm>
            <a:off x="6893242" y="994384"/>
            <a:ext cx="4938201" cy="2301031"/>
          </a:xfrm>
          <a:prstGeom prst="rect">
            <a:avLst/>
          </a:prstGeom>
          <a:solidFill>
            <a:schemeClr val="accent1">
              <a:lumMod val="20000"/>
              <a:lumOff val="80000"/>
              <a:alpha val="11834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marR="0" lvl="0" indent="-28575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Describe the scope of the project, including the system boundary, the specific technologies, and what region you are targeting</a:t>
            </a:r>
          </a:p>
          <a:p>
            <a:pPr marL="285750" marR="0" lvl="0" indent="-28575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Provide a simple, high-level description of your research approach, timing, &amp; major deliverables</a:t>
            </a:r>
          </a:p>
          <a:p>
            <a:pPr marL="285750" marR="0" lvl="0" indent="-28575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 not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attempt to provide a detailed description.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9540A90-BE8B-E746-8658-8000B11D0F64}"/>
              </a:ext>
            </a:extLst>
          </p:cNvPr>
          <p:cNvCxnSpPr>
            <a:cxnSpLocks/>
          </p:cNvCxnSpPr>
          <p:nvPr/>
        </p:nvCxnSpPr>
        <p:spPr>
          <a:xfrm flipV="1">
            <a:off x="6881210" y="994386"/>
            <a:ext cx="0" cy="2301029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BDA96F79-3CDB-3068-FC26-7D598C645824}"/>
              </a:ext>
            </a:extLst>
          </p:cNvPr>
          <p:cNvSpPr/>
          <p:nvPr/>
        </p:nvSpPr>
        <p:spPr>
          <a:xfrm>
            <a:off x="3428455" y="2002970"/>
            <a:ext cx="3029888" cy="3309259"/>
          </a:xfrm>
          <a:prstGeom prst="roundRect">
            <a:avLst>
              <a:gd name="adj" fmla="val 26061"/>
            </a:avLst>
          </a:prstGeom>
          <a:solidFill>
            <a:srgbClr val="77AA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182880" rIns="182880" bIns="182880" rtlCol="0" anchor="ctr"/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Include here a </a:t>
            </a:r>
            <a:r>
              <a:rPr kumimoji="0" lang="en-US" b="1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one-sentence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statement on the main objective of your project: what is the idea, technology, policy, or tool you will develop, and how will it solve the problem?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A352711C-7842-B21A-E0F4-1E5199D269D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15" y="6126163"/>
            <a:ext cx="1188720" cy="63301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615F07C7-DE71-4557-A4E3-1450C027D1A1}"/>
              </a:ext>
            </a:extLst>
          </p:cNvPr>
          <p:cNvSpPr txBox="1"/>
          <p:nvPr/>
        </p:nvSpPr>
        <p:spPr>
          <a:xfrm>
            <a:off x="364781" y="98824"/>
            <a:ext cx="11462438" cy="46166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2B459B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Project title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3B32B3B-44C5-7A79-8735-7B4CE0A1C591}"/>
              </a:ext>
            </a:extLst>
          </p:cNvPr>
          <p:cNvSpPr/>
          <p:nvPr/>
        </p:nvSpPr>
        <p:spPr>
          <a:xfrm>
            <a:off x="1890092" y="6393364"/>
            <a:ext cx="2890701" cy="4098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4008" rIns="64008" rtlCol="0" anchor="t"/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919191">
                    <a:lumMod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Project duration: x months</a:t>
            </a:r>
            <a:b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919191">
                    <a:lumMod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en-US" sz="1100" b="0" i="1" u="none" strike="noStrike" kern="1200" cap="none" spc="0" normalizeH="0" baseline="0" noProof="0" dirty="0">
              <a:ln>
                <a:noFill/>
              </a:ln>
              <a:solidFill>
                <a:srgbClr val="919191">
                  <a:lumMod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Triangle 27">
            <a:extLst>
              <a:ext uri="{FF2B5EF4-FFF2-40B4-BE49-F238E27FC236}">
                <a16:creationId xmlns:a16="http://schemas.microsoft.com/office/drawing/2014/main" id="{855E9ABA-9CB1-87BC-32D0-D1DB9C874500}"/>
              </a:ext>
            </a:extLst>
          </p:cNvPr>
          <p:cNvSpPr/>
          <p:nvPr/>
        </p:nvSpPr>
        <p:spPr>
          <a:xfrm rot="5400000">
            <a:off x="3011246" y="3595278"/>
            <a:ext cx="741406" cy="93011"/>
          </a:xfrm>
          <a:prstGeom prst="triangl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33" name="Graphic 32" descr="Arrow: Clockwise curve with solid fill">
            <a:extLst>
              <a:ext uri="{FF2B5EF4-FFF2-40B4-BE49-F238E27FC236}">
                <a16:creationId xmlns:a16="http://schemas.microsoft.com/office/drawing/2014/main" id="{4E984600-97BE-8DDD-1439-929FBD6DB17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4898176">
            <a:off x="5567878" y="1246478"/>
            <a:ext cx="914400" cy="914400"/>
          </a:xfrm>
          <a:prstGeom prst="rect">
            <a:avLst/>
          </a:prstGeom>
        </p:spPr>
      </p:pic>
      <p:pic>
        <p:nvPicPr>
          <p:cNvPr id="35" name="Graphic 34" descr="Arrow: Clockwise curve with solid fill">
            <a:extLst>
              <a:ext uri="{FF2B5EF4-FFF2-40B4-BE49-F238E27FC236}">
                <a16:creationId xmlns:a16="http://schemas.microsoft.com/office/drawing/2014/main" id="{0D5E1D1E-A1F5-9EB5-72B7-FC304105062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701824" flipV="1">
            <a:off x="5567877" y="511174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0662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49025</TotalTime>
  <Words>211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 Theme</vt:lpstr>
      <vt:lpstr>think-cell Slide</vt:lpstr>
      <vt:lpstr>PowerPoint Presentation</vt:lpstr>
    </vt:vector>
  </TitlesOfParts>
  <Company>MIT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Morgan Andreae</dc:creator>
  <cp:lastModifiedBy>Morgan Andreae</cp:lastModifiedBy>
  <cp:revision>23</cp:revision>
  <dcterms:created xsi:type="dcterms:W3CDTF">2024-10-03T19:34:29Z</dcterms:created>
  <dcterms:modified xsi:type="dcterms:W3CDTF">2025-01-13T14:30:27Z</dcterms:modified>
</cp:coreProperties>
</file>